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6345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9.xml"/><Relationship Id="rId3" Type="http://schemas.openxmlformats.org/officeDocument/2006/relationships/image" Target="../media/image6.png"/><Relationship Id="rId7" Type="http://schemas.openxmlformats.org/officeDocument/2006/relationships/slide" Target="../slides/slide18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写作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cc6695f0c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85b06bc76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e25ea87f8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d92f12dc?pid=c86395a85&amp;color=0,55,96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释义·理解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ustify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sth/sb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reasonable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defend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justify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证明做某事有道理/正确/正当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justify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（向某人）为自己辩解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justify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他们很难证明此项花销是合理的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justify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你能就这个事故为自己辩护吗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</p:txBody>
      </p:sp>
      <p:pic>
        <p:nvPicPr>
          <p:cNvPr id="4" name="P_6_BD#2d92f12dc?pid=c86395a85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6715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2d92f12dc?htil=1&amp;pid=c86395a85&amp;color=0,55,96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8309" y="1566864"/>
            <a:ext cx="1216152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6_BD#2d92f12dc?htil=1&amp;pid=c86395a85&amp;color=0,55,96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2d92f12dc?htil=1&amp;pid=c86395a85&amp;color=0,55,96&amp;vtp=1&amp;bt=1&amp;bbb=1&amp;hb=1&amp;hs=1"/>
          <p:cNvSpPr/>
          <p:nvPr/>
        </p:nvSpPr>
        <p:spPr>
          <a:xfrm>
            <a:off x="502920" y="1512000"/>
            <a:ext cx="921715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.公正的；公平的；正义的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.正好，恰好（=exactly）；刚刚，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刚才；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只是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，仅仅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（=only）</a:t>
            </a:r>
            <a:endParaRPr lang="en-US" altLang="zh-CN" sz="100" dirty="0"/>
          </a:p>
        </p:txBody>
      </p:sp>
      <p:sp>
        <p:nvSpPr>
          <p:cNvPr id="5" name="P_6_BD#2d92f12dc?htil=1&amp;pid=c86395a85&amp;color=0,55,96&amp;vtp=1&amp;bbb=1&amp;hs=1"/>
          <p:cNvSpPr/>
          <p:nvPr/>
        </p:nvSpPr>
        <p:spPr>
          <a:xfrm>
            <a:off x="502920" y="2335658"/>
            <a:ext cx="921715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decision/law/society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公正的判决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法律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社会</a:t>
            </a:r>
            <a:endParaRPr lang="en-US" altLang="zh-CN" sz="1800" dirty="0"/>
          </a:p>
        </p:txBody>
      </p:sp>
      <p:sp>
        <p:nvSpPr>
          <p:cNvPr id="6" name="P_6_BD#2d92f12dc?pid=c86395a85&amp;color=0,55,96&amp;vtp=1&amp;bbb=1&amp;hs=1"/>
          <p:cNvSpPr/>
          <p:nvPr/>
        </p:nvSpPr>
        <p:spPr>
          <a:xfrm>
            <a:off x="502920" y="2733803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hammer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这把锤子正是我需要的东西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afternoon.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我只是想问你今天下午有没有空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.［U］公正；公道；正义；法律制裁；司法制度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强烈的正义感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justice/do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公平对待某人；给予某人公正评价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ustice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天网恢恢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疏而不漏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d92f12dc?pid=c86395a85&amp;color=0,55,96&amp;mp=1&amp;vtp=1&amp;bt=1&amp;bbb=1&amp;hb=1"/>
          <p:cNvSpPr/>
          <p:nvPr/>
        </p:nvSpPr>
        <p:spPr>
          <a:xfrm>
            <a:off x="502920" y="151200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hide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“fine”?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如果你的一天过得很糟糕，你是会将其告诉你的父母，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还是会藏起自己的眼泪，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并撒谎说今天过得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“还不错”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呢？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P12</a:t>
            </a:r>
            <a:endParaRPr lang="en-US" altLang="zh-CN" dirty="0"/>
          </a:p>
        </p:txBody>
      </p:sp>
      <p:pic>
        <p:nvPicPr>
          <p:cNvPr id="3" name="P_6_BD#2d92f12dc?pid=c86395a85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9829" y="2755584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600e4dc28?pid=1d418f9d1&amp;color=0,55,96&amp;vtp=1&amp;bbb=1"/>
          <p:cNvSpPr/>
          <p:nvPr/>
        </p:nvSpPr>
        <p:spPr>
          <a:xfrm>
            <a:off x="502920" y="3605849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</a:t>
            </a:r>
            <a:endParaRPr lang="en-US" altLang="zh-CN" sz="2200" dirty="0"/>
          </a:p>
        </p:txBody>
      </p:sp>
      <p:sp>
        <p:nvSpPr>
          <p:cNvPr id="6" name="P_6#89418f29f?sp=1&amp;pid=600e4dc28&amp;color=0,55,96&amp;vtp=1&amp;bbb=1"/>
          <p:cNvSpPr/>
          <p:nvPr/>
        </p:nvSpPr>
        <p:spPr>
          <a:xfrm>
            <a:off x="502920" y="410088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.［C,常用复数］眼泪，泪水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sorrow,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streaming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cheeks.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她抑制不住自己的悲伤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泪流满面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89418f29f?pid=600e4dc28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89418f29f?pid=600e4dc28&amp;color=0,55,96&amp;mp=1&amp;vtp=1&amp;bt=1&amp;bbb=1"/>
              <p:cNvSpPr/>
              <p:nvPr/>
            </p:nvSpPr>
            <p:spPr>
              <a:xfrm>
                <a:off x="502920" y="1512000"/>
                <a:ext cx="10570464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tears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流泪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;哭泣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tears使某人感动得落泪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burst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tears=burst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crying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突然大哭起来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fight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/hold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back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tears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抑制住泪水，强忍住泪水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reduce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tears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使某人哭泣；使某人流泪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mother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burst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tears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moment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heard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这位母亲一听到这个消息就大哭起来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mists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rising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river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soft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clouds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surrounding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mountain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tops,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reduced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tears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当他看到江面上升腾的薄雾和环绕山顶的轻柔的云时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他流下了眼泪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89418f29f?pid=600e4dc28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352800"/>
              </a:xfrm>
              <a:prstGeom prst="rect">
                <a:avLst/>
              </a:prstGeom>
              <a:blipFill>
                <a:blip r:embed="rId4"/>
                <a:stretch>
                  <a:fillRect l="-1384" b="-3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9418f29f?sp=1&amp;pid=600e4dc28&amp;color=0,55,96&amp;vtp=1&amp;bt=1&amp;bbb=1&amp;h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.（tore,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torn）撕开；扯破；撕掉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calendar,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每当我们从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日历上撕下一页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就意味着我们的生命又缩短了一天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撕碎，撕毁；使分崩离析，使分裂；彻底打败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拆毁；推倒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撕碎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revolution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战争和革命已经导致许多家庭妻离子散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decades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skyscrapers.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在过去的几十年里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他们匆忙拆毁了很多旧建筑来建造摩天大楼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-4000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</a:t>
            </a:r>
            <a:r>
              <a:rPr kumimoji="0" lang="en-US" altLang="zh-CN" sz="1800" b="0" i="1" u="none" strike="noStrike" kern="1200" cap="none" spc="0" normalizeH="0" baseline="-4000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kumimoji="0" lang="en-US" altLang="zh-CN" sz="1800" b="0" i="1" u="none" strike="noStrike" kern="1200" cap="none" spc="0" normalizeH="0" baseline="-4000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-4000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</a:t>
            </a:r>
            <a:r>
              <a:rPr kumimoji="0" lang="en-US" altLang="zh-CN" sz="1800" b="0" i="0" u="none" strike="noStrike" kern="1200" cap="none" spc="0" normalizeH="0" baseline="-4000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y］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他一看完信就把它撕碎了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3" name="P_6_BD#89418f29f?pid=600e4dc28&amp;color=0,55,96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8231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9418f29f?pid=600e4dc28&amp;color=0,55,96&amp;vtp=1&amp;bt=1&amp;bbb=1"/>
          <p:cNvSpPr/>
          <p:nvPr/>
        </p:nvSpPr>
        <p:spPr>
          <a:xfrm>
            <a:off x="502920" y="1512000"/>
            <a:ext cx="10570464" cy="7806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00" b="1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1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be.你越独立，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你的生活就会越好。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教材P14</a:t>
            </a:r>
            <a:endParaRPr lang="en-US" altLang="zh-CN" sz="1800" dirty="0"/>
          </a:p>
        </p:txBody>
      </p:sp>
      <p:pic>
        <p:nvPicPr>
          <p:cNvPr id="3" name="P_6_BD#89418f29f?pid=600e4dc28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14590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c0348b573?pid=1d418f9d1&amp;color=0,55,96&amp;vtp=1&amp;bbb=1"/>
          <p:cNvSpPr/>
          <p:nvPr/>
        </p:nvSpPr>
        <p:spPr>
          <a:xfrm>
            <a:off x="502920" y="2344168"/>
            <a:ext cx="10570464" cy="4405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.独立的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ff9e89f4d?pid=c0348b573&amp;color=0,55,96&amp;vtp=1&amp;bbb=1&amp;hb=1"/>
              <p:cNvSpPr/>
              <p:nvPr/>
            </p:nvSpPr>
            <p:spPr>
              <a:xfrm>
                <a:off x="502920" y="2823989"/>
                <a:ext cx="10570464" cy="3195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technical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terms,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wisdom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crowds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requires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people's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estimates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independent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用更专业</a:t>
                </a:r>
              </a:p>
              <a:p>
                <a:pPr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的术语来说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群体智慧要求人们的估计是独立的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词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缀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·联想</a:t>
                </a:r>
                <a:endParaRPr lang="en-US" altLang="zh-CN" sz="1800" dirty="0"/>
              </a:p>
              <a:p>
                <a:pPr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n-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形容词前缀</a:t>
                </a:r>
                <a:endParaRPr lang="en-US" altLang="zh-CN" sz="1800" dirty="0"/>
              </a:p>
              <a:p>
                <a:pPr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n-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+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.表示“不；无；非”</a:t>
                </a:r>
                <a:endParaRPr lang="en-US" altLang="zh-CN" sz="1800" dirty="0"/>
              </a:p>
              <a:p>
                <a:pPr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invisible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看不见的</a:t>
                </a:r>
                <a:endParaRPr lang="en-US" altLang="zh-CN" sz="1800" dirty="0"/>
              </a:p>
              <a:p>
                <a:pPr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incorrect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不正确的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inaccurate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不准确的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ff9e89f4d?pid=c0348b57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23989"/>
                <a:ext cx="10570464" cy="3195955"/>
              </a:xfrm>
              <a:prstGeom prst="rect">
                <a:avLst/>
              </a:prstGeom>
              <a:blipFill>
                <a:blip r:embed="rId4"/>
                <a:stretch>
                  <a:fillRect l="-1384" t="-381" b="-43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ff9e89f4d?pid=c0348b573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ff9e89f4d?pid=c0348b573&amp;color=0,55,96&amp;mp=1&amp;vtp=1&amp;bt=1&amp;bbb=1"/>
              <p:cNvSpPr/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economically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/financially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independent经济独立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independent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不依赖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的；不受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支配的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Values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morals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independent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religious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价值观和道德观是独立于宗教信仰之外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dependent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.依赖的；依靠的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dependent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on/upon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依靠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；取决于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Success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dependent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efforts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ability.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成功取决于你的努力和能力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ff9e89f4d?pid=c0348b573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blipFill>
                <a:blip r:embed="rId4"/>
                <a:stretch>
                  <a:fillRect l="-1384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_6_BD#ff9e89f4d?pid=c0348b573&amp;color=0,55,96&amp;mp=1&amp;tib=255,255,255&amp;iip=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239" y="3339911"/>
            <a:ext cx="9509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6_BD#ff9e89f4d?htil=2&amp;pid=c0348b573&amp;color=0,55,96&amp;tib=255,255,255&amp;vtp=1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0421" y="4512502"/>
            <a:ext cx="128016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6_BD#ff9e89f4d?htil=2&amp;pid=c0348b573&amp;color=0,55,96&amp;tib=255,255,255&amp;iip=10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493960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P_6_BD#ff9e89f4d?htil=2&amp;pid=c0348b573&amp;color=0,55,96&amp;vtp=1&amp;bbb=1"/>
          <p:cNvSpPr/>
          <p:nvPr/>
        </p:nvSpPr>
        <p:spPr>
          <a:xfrm>
            <a:off x="502920" y="4427475"/>
            <a:ext cx="915314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.［U］独立；自主</a:t>
            </a:r>
            <a:endParaRPr lang="en-US" altLang="zh-CN" sz="100" dirty="0"/>
          </a:p>
        </p:txBody>
      </p:sp>
      <p:sp>
        <p:nvSpPr>
          <p:cNvPr id="11" name="P_6_BD#ff9e89f4d?htil=2&amp;pid=c0348b573&amp;color=0,55,96&amp;vtp=1&amp;bbb=1&amp;hb=1"/>
          <p:cNvSpPr/>
          <p:nvPr/>
        </p:nvSpPr>
        <p:spPr>
          <a:xfrm>
            <a:off x="502920" y="4838257"/>
            <a:ext cx="915314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《独立宣言》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independence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该项目旨在定期为儿童提供培养信心和独立性的机会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f9e89f4d?pid=c0348b573&amp;color=0,55,96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②independently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.独立地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.依靠；依赖；取决于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依靠某人/某事物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do/doing/for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依靠/指望某人/某物去做某事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sth取决于某事物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（all）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depends/that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那得看情况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他知道他可以依赖她去应付这种局面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Sunday?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我们能指望你星期天来吗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staying?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你会待多久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know.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我不知道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那得看情况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97213f19?pid=85b06bc76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5ccf8817e?pid=397213f19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6744" y="2095500"/>
            <a:ext cx="4251960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5ccf8817e?pid=397213f19&amp;color=0,55,96&amp;vtp=1&amp;bbb=1&amp;hb=1"/>
          <p:cNvSpPr/>
          <p:nvPr/>
        </p:nvSpPr>
        <p:spPr>
          <a:xfrm>
            <a:off x="502920" y="42291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也许我们会安慰自己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认定自己所说的大部分谎言都是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善意的谎言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为了保护他人免受真相的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打击而编造出来的小谎言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教材P11</a:t>
            </a:r>
            <a:endParaRPr lang="en-US" altLang="zh-CN" dirty="0"/>
          </a:p>
        </p:txBody>
      </p:sp>
      <p:pic>
        <p:nvPicPr>
          <p:cNvPr id="5" name="P_5_BD#5ccf8817e?pid=397213f19&amp;color=0,55,96&amp;tib=255,255,255&amp;iip=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4165" y="50525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5ccf8817e?pid=397213f19&amp;color=0,55,96&amp;mp=1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#5ccf8817e?pid=397213f19&amp;color=0,55,96&amp;mp=1&amp;vtp=1&amp;bt=1&amp;bbb=1"/>
              <p:cNvSpPr/>
              <p:nvPr/>
            </p:nvSpPr>
            <p:spPr>
              <a:xfrm>
                <a:off x="502920" y="1512000"/>
                <a:ext cx="10570464" cy="4545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同位语从句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（1）在复合句中充当同位语的名词性从句称为同位语从句，一般放在fact,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news,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idea,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truth,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hope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problem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information,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belief,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thought,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doubt,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promise,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question,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evidence,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proof,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feeling,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possibility等抽象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名词的后面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，对前面的名词作进一步的解释，说明这些名词的具体含义。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belief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comfortable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state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tolerate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我们中有很多人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有这样的想法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即舒适是我们唯一能忍受的状态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改编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（2）引导同位语从句的从属连词有that，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whether,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who,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what,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which,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how,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when,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why，其中：①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that引导同位语从句时，在从句中没有含义且不作成分，但不可以省略；②whether引导同位语从句时意为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“是否”，在从句中不作成分，不可省略（注意：if不可引导同位语从句）；③what,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who,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which引导同位语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从句时，在从句中有相应含义，且作主语、宾语、表语、定语等成分；④when,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how,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why引导同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位语从句时，在从句中有相应含义，作状语。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5#5ccf8817e?pid=397213f19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545330"/>
              </a:xfrm>
              <a:prstGeom prst="rect">
                <a:avLst/>
              </a:prstGeom>
              <a:blipFill>
                <a:blip r:embed="rId4"/>
                <a:stretch>
                  <a:fillRect l="-1384" r="-1211" b="-30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c2e1c323e.fixed?color=61,88,159&amp;vtp=1&amp;bbb=1"/>
          <p:cNvSpPr/>
          <p:nvPr/>
        </p:nvSpPr>
        <p:spPr>
          <a:xfrm>
            <a:off x="4946904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c2e1c323e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me,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you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ccf8817e?pid=397213f19&amp;color=0,55,96&amp;mp=1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还没有讨论我们是否需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要更多时间去完成这项工作的问题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我不知道为了完成这个实验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下一步我该做什么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。（what意为“什么”，在从句中作do的宾语）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solved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关于如何正确地实施这一计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划的问题还未解决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。（how意为“如何”，在从句中作方式状语）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ccf8817e?pid=397213f19&amp;color=0,55,96&amp;vtp=1&amp;bt=1&amp;bbb=1&amp;hb=1"/>
          <p:cNvSpPr/>
          <p:nvPr/>
        </p:nvSpPr>
        <p:spPr>
          <a:xfrm>
            <a:off x="502920" y="1512000"/>
            <a:ext cx="10570464" cy="4672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that引导的同位语从句容易与其引导的定语从句相混淆。应注意that引导同位语从句时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，其在从句中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不作任何成分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，且不能省略；而引导定语从句时，其在从句中充当成分，作主语时不可省略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，作宾语或表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语时可以省略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match?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你听说我们队赢得比赛的消息了吗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？（同位语从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，that在从句中不作成分，不能省略）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他告诉你的那个消息不是真的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。（定语从句，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that在从句中作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的宾语，可以省略）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同位语从句一般紧跟在所解释的名词后面，但当含有同位语从句的主句谓语部分过短时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，可以将主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句的谓语动词提前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，使同位语从句与主句隔开，避免头重脚轻。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pocket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flowers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我突然想到一个温暖的想法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我可以用零花钱给妈妈买一些鲜花作为礼物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9dd51baa?pid=85b06bc76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c300652fb?pid=29dd51baa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2095500"/>
            <a:ext cx="429768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c300652fb?pid=29dd51baa&amp;color=0,55,96&amp;vtp=1&amp;bbb=1"/>
          <p:cNvSpPr/>
          <p:nvPr/>
        </p:nvSpPr>
        <p:spPr>
          <a:xfrm>
            <a:off x="502920" y="33782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我们肯定都有过这样的经历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有人为我们做了一顿饭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但不合我们的口味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教材P11</a:t>
            </a:r>
            <a:endParaRPr lang="en-US" altLang="zh-CN" sz="1800" dirty="0"/>
          </a:p>
        </p:txBody>
      </p:sp>
      <p:pic>
        <p:nvPicPr>
          <p:cNvPr id="5" name="P_5_BD#c300652fb?pid=29dd51baa&amp;color=0,55,96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4165" y="37901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c300652fb?pid=29dd51baa&amp;color=0,55,96&amp;mp=1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c300652fb?pid=29dd51baa&amp;color=0,55,96&amp;mp=1&amp;vtp=1&amp;bt=1&amp;bb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动名词的复合结构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（1）动名词复合结构的构成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动名词的复合结构有几种常见形式：①形容词性物主代词+动名词；②名词所有格+动名词；③代词宾格+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动名词；④名词+动名词；⑤there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being+名词。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（2）动名词复合结构的作用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动名词复合结构在句中主要作主语或宾语。作主语时，不能用上述③、④两种形式。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Jack's/His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杰克的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他的晚归使他父母担心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。（作主语）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appreciate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我感谢你今天对我的帮助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。（作宾语）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insists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但她坚持让我们吃健康的食物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。（作宾语）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after-sales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breakdown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someday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请给我讲讲这台电脑的售后服务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我担心有一天这台电脑会出故障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。（作宾语）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2386d9d7?pid=85b06bc76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2200" dirty="0"/>
          </a:p>
        </p:txBody>
      </p:sp>
      <p:pic>
        <p:nvPicPr>
          <p:cNvPr id="3" name="P_5_BD#c545a2993?pid=32386d9d7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1024" y="2095500"/>
            <a:ext cx="4334256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c545a2993?pid=32386d9d7&amp;color=0,55,96&amp;vtp=1&amp;bbb=1"/>
          <p:cNvSpPr/>
          <p:nvPr/>
        </p:nvSpPr>
        <p:spPr>
          <a:xfrm>
            <a:off x="502920" y="44958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先停下来想一想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或许你的朋友就是想听到你真实的评价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以便他们可以改进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教材P12</a:t>
            </a:r>
            <a:endParaRPr lang="en-US" altLang="zh-CN" sz="1800" dirty="0"/>
          </a:p>
        </p:txBody>
      </p:sp>
      <p:pic>
        <p:nvPicPr>
          <p:cNvPr id="5" name="P_5_BD#c545a2993?pid=32386d9d7&amp;color=0,55,96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9077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c545a2993?pid=32386d9d7&amp;color=0,55,96&amp;mp=1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#c545a2993?pid=32386d9d7&amp;color=0,55,96&amp;mp=1&amp;vtp=1&amp;bt=1&amp;bbb=1"/>
              <p:cNvSpPr/>
              <p:nvPr/>
            </p:nvSpPr>
            <p:spPr>
              <a:xfrm>
                <a:off x="502920" y="1512000"/>
                <a:ext cx="10570464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that引导目的状语从句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that引导目的状语从句，意为“为了；目的是；以便”，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补充说明主句中谓语动词表示的动作发生的目的。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其引导的从句一般位于主句后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，通常置于句尾，从句中的谓语常含有may/might,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can/could,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will/would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should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等情态动词；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order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that与之含义相同，多用于正式文体，其引导的从句可放在主句前面或后面。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devote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ourselves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learning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that/in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order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could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achieve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dreams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为了实现我们的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梦想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我们必须专心学习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surprise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haven't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managed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square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pack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easily.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让人惊讶的是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他们没有为了便于包装而把它们种成方形的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5#c545a2993?pid=32386d9d7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352800"/>
              </a:xfrm>
              <a:prstGeom prst="rect">
                <a:avLst/>
              </a:prstGeom>
              <a:blipFill>
                <a:blip r:embed="rId4"/>
                <a:stretch>
                  <a:fillRect l="-1384" r="-3460" b="-3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545a2993?pid=32386d9d7&amp;color=0,55,96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that也可以引导结果状语从句，补充说明主句中谓语动词表示的动作产生的结果。注意区分以下两句话：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我乘了早班公共汽车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因此及时赶到了那里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结果状语从句）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我打算乘坐早班公共汽车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以便能及时赶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到那里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。（目的状语从句）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491fe769?pid=85b06bc76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endParaRPr lang="en-US" altLang="zh-CN" sz="2200" dirty="0"/>
          </a:p>
        </p:txBody>
      </p:sp>
      <p:pic>
        <p:nvPicPr>
          <p:cNvPr id="3" name="P_5_BD#1b341fb6e?pid=8491fe769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5032" y="2095500"/>
            <a:ext cx="4215384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1b341fb6e?pid=8491fe769&amp;color=0,55,96&amp;vtp=1&amp;bbb=1"/>
          <p:cNvSpPr/>
          <p:nvPr/>
        </p:nvSpPr>
        <p:spPr>
          <a:xfrm>
            <a:off x="502920" y="35433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也许每次你到访的时候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人们都会用那些你曾表示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很美味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的菜肴来招待你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教材P12</a:t>
            </a:r>
            <a:endParaRPr lang="en-US" altLang="zh-CN" sz="1800" dirty="0"/>
          </a:p>
        </p:txBody>
      </p:sp>
      <p:pic>
        <p:nvPicPr>
          <p:cNvPr id="5" name="P_5_BD#1b341fb6e?pid=8491fe769&amp;color=0,55,96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9552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1b341fb6e?pid=8491fe769&amp;color=0,55,96&amp;mp=1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1b341fb6e?pid=8491fe769&amp;color=0,55,96&amp;mp=1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名词短语引导时间状语从句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某些表示时间的名词短语可以引导时间状语从句，常见的有every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minute/moment/second/instant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每次我有麻烦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他都会来帮我一把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message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minute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他一到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我就会把你的留言给他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25ea87f8?pid=a0c94b25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写作仿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写论说文</a:t>
            </a:r>
            <a:endParaRPr lang="en-US" altLang="zh-CN" sz="2400" dirty="0"/>
          </a:p>
        </p:txBody>
      </p:sp>
      <p:sp>
        <p:nvSpPr>
          <p:cNvPr id="3" name="C_4_BD#3d1d3e447?pid=e25ea87f8&amp;color=0,55,96&amp;vtp=1&amp;bbb=1"/>
          <p:cNvSpPr/>
          <p:nvPr/>
        </p:nvSpPr>
        <p:spPr>
          <a:xfrm>
            <a:off x="502920" y="2040565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文体分析</a:t>
            </a:r>
            <a:endParaRPr lang="en-US" altLang="zh-CN" sz="2200" dirty="0"/>
          </a:p>
        </p:txBody>
      </p:sp>
      <p:sp>
        <p:nvSpPr>
          <p:cNvPr id="4" name="P_5#ee056d239?sp=1&amp;pid=3d1d3e447&amp;color=0,55,96&amp;vtp=1&amp;bbb=1&amp;hb=1"/>
          <p:cNvSpPr/>
          <p:nvPr/>
        </p:nvSpPr>
        <p:spPr>
          <a:xfrm>
            <a:off x="502920" y="2530595"/>
            <a:ext cx="10570464" cy="3288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1.文体介绍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论说文是以议论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、述说为主要表达方式的一种文体，是直接说明事理、阐发见解、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宣示主张的文章。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论说文的命题一般会给出一段材料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，写作时要对材料进行分析，引申出某种道理、规律或者主张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，表明自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己的态度和观点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，接着联系实际展开论述，可将自身的经历、观察作为论据，内容应观点明确、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材料充实、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结构严谨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、条理清楚。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写论说文应注意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，给出的材料是引发文章论点的依据，因此在文章中要把所读材料交代清楚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。在复述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所读材料时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，不管其内容详略，最好根据自己论点的需要进行选择、调整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，以便材料复述完后能水到渠成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地引出自己的观点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0c94b252.fixed?pid=c2e1c323e&amp;color=61,88,159&amp;vtp=1&amp;bbb=1"/>
          <p:cNvSpPr/>
          <p:nvPr/>
        </p:nvSpPr>
        <p:spPr>
          <a:xfrm>
            <a:off x="795528" y="2642616"/>
            <a:ext cx="3136392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a0c94b252.fixed?pid=c2e1c323e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Developing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Presenting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Reflection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e056d239?sp=1&amp;pid=3d1d3e447&amp;color=0,55,96&amp;vtp=1&amp;bt=1&amp;bbb=1"/>
          <p:cNvSpPr/>
          <p:nvPr/>
        </p:nvSpPr>
        <p:spPr>
          <a:xfrm>
            <a:off x="502920" y="1517904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2.篇章结构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说文一般可分为三个部分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一部分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：导入——概述所读材料，开门见山地提出论点；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二部分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：主体——通过举例、对比、引用、说理等论证方法来论证论点；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三部分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：结尾——总结全文，重申论点，首尾呼应。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11c4a1af?pid=e25ea87f8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素材储备</a:t>
            </a:r>
            <a:endParaRPr lang="en-US" altLang="zh-CN" sz="2200" dirty="0"/>
          </a:p>
        </p:txBody>
      </p:sp>
      <p:sp>
        <p:nvSpPr>
          <p:cNvPr id="3" name="P_5#4f62e912e?sp=1&amp;pid=111c4a1af&amp;color=0,55,96&amp;vtp=1&amp;bbb=1&amp;hb=1"/>
          <p:cNvSpPr/>
          <p:nvPr/>
        </p:nvSpPr>
        <p:spPr>
          <a:xfrm>
            <a:off x="502920" y="200862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1.常用过渡词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示递进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：what's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more/in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addition/additionally/besides/furthermore/moreover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（此外，而且）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示因果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：because/since/as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（因为），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of/owing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to/due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（由于），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therefore/thus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（因此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result/as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consequence/in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consequence/consequently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（结果是）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示举例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example/for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instance/such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（比如）,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（以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为例）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示转折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：but/however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（但是），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（而不是；相反），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（相反的是）,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（一方面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另一方面）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f62e912e?pid=111c4a1af&amp;color=0,55,96&amp;mp=1&amp;vtp=1&amp;bt=1&amp;bbb=1&amp;h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表示时间顺序：now/at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present/currently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（目前），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time/in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meantime/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meanwhile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与此同时），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later/after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while/afterwards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（后来），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finally/at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last/eventually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（最终）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示解释说明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namely，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（也就是说）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示让步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：nevertheless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（尽管如此）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表示总结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conclusion/in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word/in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short/to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up/to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conclude/all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（总而言之）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62e912e?sp=1&amp;pid=111c4a1af&amp;color=0,55,96&amp;mp=1&amp;vtp=1&amp;bt=1&amp;bbb=1"/>
          <p:cNvSpPr/>
          <p:nvPr/>
        </p:nvSpPr>
        <p:spPr>
          <a:xfrm>
            <a:off x="502920" y="1517904"/>
            <a:ext cx="10570464" cy="24422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2.表达个人观点的常用句式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我确实赞同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definitely/firmly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我绝对相信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我坚信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ersonally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就我个人而言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我觉得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我非常赞同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concerned/Personally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speaking/From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在我看来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62e912e?sp=1&amp;pid=111c4a1af&amp;color=0,55,96&amp;vtp=1&amp;bt=1&amp;bbb=1&amp;hb=1"/>
          <p:cNvSpPr/>
          <p:nvPr/>
        </p:nvSpPr>
        <p:spPr>
          <a:xfrm>
            <a:off x="502920" y="1517904"/>
            <a:ext cx="10570464" cy="46549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3.结尾常用句式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mentioned/discussed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通过上面提到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讨论的内容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我们可以有把握地得出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结论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factors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考虑到所有的因素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我们可以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结论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udging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at/reach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从提供的所有证据来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我们可以得出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结论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所有的证据都支持一个可靠的结论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那就是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herefore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inferred/concluded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可以推断出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ccording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to/reach/arrive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at/draw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matters/counts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根据上面的讨论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我们可以得出结论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即最重要的不是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62e912e?sp=1&amp;pid=111c4a1af&amp;color=0,55,96&amp;vtp=1&amp;bt=1&amp;bbb=1"/>
          <p:cNvSpPr/>
          <p:nvPr/>
        </p:nvSpPr>
        <p:spPr>
          <a:xfrm>
            <a:off x="502920" y="1517904"/>
            <a:ext cx="1057046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4.其他常用句式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常言道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ifferent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不同的人对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有不同的观点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pinions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在这件事上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人们有各种不同的看法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ttitudes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to/towards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的态度因人而异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是不言而喻的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没人可以否认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的事实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只有这样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我们才能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凡事都有两面性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factors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consideration/account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考虑到所有这些因素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ba537045?pid=e25ea87f8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句子仿写</a:t>
            </a:r>
            <a:endParaRPr lang="en-US" altLang="zh-CN" sz="2200" dirty="0"/>
          </a:p>
        </p:txBody>
      </p:sp>
      <p:sp>
        <p:nvSpPr>
          <p:cNvPr id="3" name="QB_5_BD.68_1#0195addbb?sp=1&amp;pid=aba537045&amp;color=0,55,96&amp;vtp=1&amp;bbb=1"/>
          <p:cNvSpPr/>
          <p:nvPr/>
        </p:nvSpPr>
        <p:spPr>
          <a:xfrm>
            <a:off x="502920" y="200862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1.一方面，我们想要自由的学习环境；另一方面，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我们又想要优异的考试分数。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2.我的确赞同你所说的话，但我不赞同你解决这个问题的方式。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3.在我看来，我们可以从阅读的书籍中得到很多启发。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____________________________________________________________________________________________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</a:t>
            </a:r>
            <a:endParaRPr lang="en-US" altLang="zh-CN" sz="1800" dirty="0"/>
          </a:p>
        </p:txBody>
      </p:sp>
      <p:sp>
        <p:nvSpPr>
          <p:cNvPr id="5" name="QB_5_AN.69_1#0195addbb.blank?pid=aba537045&amp;color=0,55,96&amp;vpa=49&amp;vtp=1&amp;bbb=1"/>
          <p:cNvSpPr/>
          <p:nvPr/>
        </p:nvSpPr>
        <p:spPr>
          <a:xfrm>
            <a:off x="502920" y="2397245"/>
            <a:ext cx="10570464" cy="7789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indent="114300"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environment;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excellent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scores.</a:t>
            </a:r>
            <a:endParaRPr lang="en-US" altLang="zh-CN" dirty="0"/>
          </a:p>
        </p:txBody>
      </p:sp>
      <p:sp>
        <p:nvSpPr>
          <p:cNvPr id="8" name="QB_5_AN.71_1#0195addbb.blank?pid=aba537045&amp;color=0,55,96&amp;vpa=50&amp;vtp=1&amp;bbb=1"/>
          <p:cNvSpPr/>
          <p:nvPr/>
        </p:nvSpPr>
        <p:spPr>
          <a:xfrm>
            <a:off x="495776" y="3641845"/>
            <a:ext cx="8882063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agree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agree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problem.</a:t>
            </a:r>
            <a:endParaRPr lang="en-US" altLang="zh-CN" dirty="0"/>
          </a:p>
        </p:txBody>
      </p:sp>
      <p:sp>
        <p:nvSpPr>
          <p:cNvPr id="11" name="QB_5_AN.73_1#0195addbb.blank?pid=aba537045&amp;color=0,55,96&amp;vpa=51&amp;vtp=1&amp;bbb=1&amp;hb=1"/>
          <p:cNvSpPr/>
          <p:nvPr/>
        </p:nvSpPr>
        <p:spPr>
          <a:xfrm>
            <a:off x="502920" y="4492745"/>
            <a:ext cx="10570464" cy="7759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concerned/Personally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speaking/From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of/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inspiration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11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4_1#f5ca7f71b?sp=1&amp;pid=aba537045&amp;color=0,55,96&amp;vtp=1&amp;bt=1&amp;bbb=1"/>
          <p:cNvSpPr/>
          <p:nvPr/>
        </p:nvSpPr>
        <p:spPr>
          <a:xfrm>
            <a:off x="502920" y="1517904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4.通过上面提到的内容，我们可以有把握地得出结论：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保持联系是维系友谊的关键。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5.对人工智能的态度因人而异。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</a:t>
            </a:r>
            <a:endParaRPr lang="en-US" altLang="zh-CN" sz="1800" dirty="0"/>
          </a:p>
        </p:txBody>
      </p:sp>
      <p:sp>
        <p:nvSpPr>
          <p:cNvPr id="4" name="QB_5_AN.75_1#f5ca7f71b.blank?pid=aba537045&amp;color=0,55,96&amp;vpa=52&amp;vtp=1&amp;bbb=1&amp;hb=1"/>
          <p:cNvSpPr/>
          <p:nvPr/>
        </p:nvSpPr>
        <p:spPr>
          <a:xfrm>
            <a:off x="502920" y="1906524"/>
            <a:ext cx="10570464" cy="7759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mentioned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safely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draw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touch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key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maintaining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friendship.</a:t>
            </a:r>
            <a:endParaRPr lang="en-US" altLang="zh-CN" dirty="0"/>
          </a:p>
        </p:txBody>
      </p:sp>
      <p:sp>
        <p:nvSpPr>
          <p:cNvPr id="7" name="QB_5_AN.77_1#f5ca7f71b.blank?pid=aba537045&amp;color=0,55,96&amp;vpa=53&amp;vtp=1&amp;bbb=1"/>
          <p:cNvSpPr/>
          <p:nvPr/>
        </p:nvSpPr>
        <p:spPr>
          <a:xfrm>
            <a:off x="533876" y="3130169"/>
            <a:ext cx="70310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Attitudes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to/towards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artificial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a1bf6905?pid=e25ea87f8&amp;color=0,55,96&amp;vtp=1&amp;bt=1&amp;bbb=1"/>
          <p:cNvSpPr/>
          <p:nvPr/>
        </p:nvSpPr>
        <p:spPr>
          <a:xfrm>
            <a:off x="502920" y="1508760"/>
            <a:ext cx="10570464" cy="4041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200" dirty="0"/>
          </a:p>
        </p:txBody>
      </p:sp>
      <p:sp>
        <p:nvSpPr>
          <p:cNvPr id="3" name="QO_5_BD.78_1#ad23fa0be?pid=9a1bf6905&amp;color=0,55,96&amp;vtp=1&amp;bbb=1&amp;hb=1"/>
          <p:cNvSpPr/>
          <p:nvPr/>
        </p:nvSpPr>
        <p:spPr>
          <a:xfrm>
            <a:off x="502920" y="1946901"/>
            <a:ext cx="10570464" cy="4376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阅读下面材料，写一篇不少于80词的读后感，内容包括：1.概述文章的主要内容；2.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阐述获得的启示；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.谈谈你在生活中是如何做的。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shepherd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（牧羊人）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separated.It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merely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path.Both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opposite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direction.Unfortunately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fastening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enough.No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struggled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shepherd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voluntarily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abandon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struggle,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other.Consequently,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sheep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side.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79_1#ad23fa0be?pid=9a1bf6905&amp;color=0,55,96&amp;mp=1&amp;vtp=1&amp;bt=1&amp;bbb=1"/>
          <p:cNvSpPr/>
          <p:nvPr/>
        </p:nvSpPr>
        <p:spPr>
          <a:xfrm>
            <a:off x="502920" y="1517904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【思路引导】</a:t>
            </a:r>
            <a:endParaRPr lang="en-US" altLang="zh-CN" sz="1800" dirty="0"/>
          </a:p>
        </p:txBody>
      </p:sp>
      <p:pic>
        <p:nvPicPr>
          <p:cNvPr id="3" name="QO_5_EX.79_2#ad23fa0be?pid=9a1bf6905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9013"/>
            <a:ext cx="6126480" cy="322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80_1#ad23fa0be?pid=9a1bf6905&amp;color=0,55,96&amp;vtp=1&amp;bt=1&amp;bbb=1&amp;hb=1"/>
          <p:cNvSpPr/>
          <p:nvPr/>
        </p:nvSpPr>
        <p:spPr>
          <a:xfrm>
            <a:off x="502920" y="1517904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fable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readers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sheep,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chooses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cooperation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access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grass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sides.The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fable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union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cooperate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classmates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basketball,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running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races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activities.I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classmates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advice.Meanwhile,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return.It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teamwork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secure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numerous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victories.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cooperation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win-win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virtue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joint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3d43ce519?sp=1&amp;pid=9a1bf6905&amp;color=0,55,96&amp;vtp=1&amp;bt=1&amp;bbb=1"/>
          <p:cNvSpPr/>
          <p:nvPr/>
        </p:nvSpPr>
        <p:spPr>
          <a:xfrm>
            <a:off x="502920" y="1517904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请总结你学到的有用表达：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高级词汇】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高级句式】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《巩固练》L4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3a7471e85?pid=a0c94b252&amp;color=0,55,96&amp;vtp=1&amp;bt=1&amp;bbb=1"/>
          <p:cNvSpPr/>
          <p:nvPr/>
        </p:nvSpPr>
        <p:spPr>
          <a:xfrm>
            <a:off x="502920" y="151200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对应练习见《巩固练》L4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justify,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同位语从句，动名词的复合结构，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that引导目的状语从句，名词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短语引导时间状语从句等。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能够把握语篇结构，掌握与主题相关的词汇与表达；学会写论说文。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5aab4886?pid=cc6695f0c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616fa3afe?pid=15aab4886&amp;color=0,55,96&amp;vtp=1&amp;bbb=1"/>
          <p:cNvSpPr/>
          <p:nvPr/>
        </p:nvSpPr>
        <p:spPr>
          <a:xfrm>
            <a:off x="502920" y="204517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1.tangled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2.web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3.latter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4.fence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5.weave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6.deceive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7.justify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联想①justice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2_1#616fa3afe.blank?pid=15aab4886&amp;color=0,55,96&amp;vpa=1&amp;vtp=1&amp;bbb=1"/>
          <p:cNvSpPr/>
          <p:nvPr/>
        </p:nvSpPr>
        <p:spPr>
          <a:xfrm>
            <a:off x="1816576" y="2014695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纠结的；复杂的</a:t>
            </a:r>
            <a:endParaRPr lang="en-US" altLang="zh-CN" dirty="0"/>
          </a:p>
        </p:txBody>
      </p:sp>
      <p:sp>
        <p:nvSpPr>
          <p:cNvPr id="6" name="QB_5_AN.4_1#616fa3afe.blank?pid=15aab4886&amp;color=0,55,96&amp;vpa=2&amp;vtp=1&amp;bbb=1"/>
          <p:cNvSpPr/>
          <p:nvPr/>
        </p:nvSpPr>
        <p:spPr>
          <a:xfrm>
            <a:off x="1346676" y="2433795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蜘蛛网；错综复杂的事物</a:t>
            </a:r>
            <a:endParaRPr lang="en-US" altLang="zh-CN" dirty="0"/>
          </a:p>
        </p:txBody>
      </p:sp>
      <p:sp>
        <p:nvSpPr>
          <p:cNvPr id="8" name="QB_5_AN.6_1#616fa3afe.blank?pid=15aab4886&amp;color=0,55,96&amp;vpa=3&amp;vtp=1&amp;bbb=1"/>
          <p:cNvSpPr/>
          <p:nvPr/>
        </p:nvSpPr>
        <p:spPr>
          <a:xfrm>
            <a:off x="1435576" y="28528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后者</a:t>
            </a:r>
            <a:endParaRPr lang="en-US" altLang="zh-CN" dirty="0"/>
          </a:p>
        </p:txBody>
      </p:sp>
      <p:sp>
        <p:nvSpPr>
          <p:cNvPr id="10" name="QB_5_AN.8_1#616fa3afe.blank?pid=15aab4886&amp;color=0,55,96&amp;vpa=4&amp;vtp=1&amp;bbb=1"/>
          <p:cNvSpPr/>
          <p:nvPr/>
        </p:nvSpPr>
        <p:spPr>
          <a:xfrm>
            <a:off x="1460976" y="32719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栅栏，围栏，篱笆</a:t>
            </a:r>
            <a:endParaRPr lang="en-US" altLang="zh-CN" dirty="0"/>
          </a:p>
        </p:txBody>
      </p:sp>
      <p:sp>
        <p:nvSpPr>
          <p:cNvPr id="12" name="QB_5_AN.10_1#616fa3afe.blank?pid=15aab4886&amp;color=0,55,96&amp;vpa=5&amp;vtp=1&amp;bbb=1"/>
          <p:cNvSpPr/>
          <p:nvPr/>
        </p:nvSpPr>
        <p:spPr>
          <a:xfrm>
            <a:off x="1511776" y="3691095"/>
            <a:ext cx="594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编，织;编造（故事等）；迂回行进，穿行（以避开障碍）</a:t>
            </a:r>
            <a:endParaRPr lang="en-US" altLang="zh-CN" dirty="0"/>
          </a:p>
        </p:txBody>
      </p:sp>
      <p:sp>
        <p:nvSpPr>
          <p:cNvPr id="14" name="QB_5_AN.12_1#616fa3afe.blank?pid=15aab4886&amp;color=0,55,96&amp;vpa=6&amp;vtp=1&amp;bbb=1"/>
          <p:cNvSpPr/>
          <p:nvPr/>
        </p:nvSpPr>
        <p:spPr>
          <a:xfrm>
            <a:off x="1651476" y="41101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欺骗</a:t>
            </a:r>
            <a:endParaRPr lang="en-US" altLang="zh-CN" dirty="0"/>
          </a:p>
        </p:txBody>
      </p:sp>
      <p:sp>
        <p:nvSpPr>
          <p:cNvPr id="16" name="QB_5_AN.14_1#616fa3afe.blank?pid=15aab4886&amp;color=0,55,96&amp;vpa=7&amp;vtp=1&amp;bbb=1"/>
          <p:cNvSpPr/>
          <p:nvPr/>
        </p:nvSpPr>
        <p:spPr>
          <a:xfrm>
            <a:off x="1511776" y="4529295"/>
            <a:ext cx="5030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证明（别人认为不合理的事）有道理;为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辩护</a:t>
            </a:r>
            <a:endParaRPr lang="en-US" altLang="zh-CN" dirty="0"/>
          </a:p>
        </p:txBody>
      </p:sp>
      <p:sp>
        <p:nvSpPr>
          <p:cNvPr id="17" name="QB_5_AN.15_1#616fa3afe.blank?pid=15aab4886&amp;color=0,55,96&amp;vpa=8&amp;vtp=1&amp;bbb=1"/>
          <p:cNvSpPr/>
          <p:nvPr/>
        </p:nvSpPr>
        <p:spPr>
          <a:xfrm>
            <a:off x="8249125" y="45292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公平；公正；正义</a:t>
            </a:r>
            <a:endParaRPr lang="en-US" altLang="zh-CN" dirty="0"/>
          </a:p>
        </p:txBody>
      </p:sp>
      <p:sp>
        <p:nvSpPr>
          <p:cNvPr id="18" name="QB_5_AN.16_1#616fa3afe.blank?pid=15aab4886&amp;color=0,55,96&amp;vpa=9&amp;vtp=1&amp;bbb=1"/>
          <p:cNvSpPr/>
          <p:nvPr/>
        </p:nvSpPr>
        <p:spPr>
          <a:xfrm>
            <a:off x="857726" y="492744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公平的，公正的</a:t>
            </a:r>
            <a:endParaRPr lang="en-US" altLang="zh-CN" dirty="0"/>
          </a:p>
        </p:txBody>
      </p:sp>
      <p:sp>
        <p:nvSpPr>
          <p:cNvPr id="19" name="QB_5_AN.17_1#616fa3afe.blank?pid=15aab4886&amp;color=0,55,96&amp;vpa=10&amp;vtp=1&amp;bbb=1"/>
          <p:cNvSpPr/>
          <p:nvPr/>
        </p:nvSpPr>
        <p:spPr>
          <a:xfrm>
            <a:off x="3118326" y="4927440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defend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8_1#2d4272ad0?sp=1&amp;pid=15aab4886&amp;color=0,55,96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8.frank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.坦白说；坦率地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坦白地说</a:t>
            </a:r>
            <a:endParaRPr lang="en-US" altLang="zh-CN" sz="1800" dirty="0"/>
          </a:p>
        </p:txBody>
      </p:sp>
      <p:sp>
        <p:nvSpPr>
          <p:cNvPr id="3" name="QB_5_AN.19_1#2d4272ad0.blank?pid=15aab4886&amp;color=0,55,96&amp;vpa=11&amp;vtp=1&amp;bbb=1"/>
          <p:cNvSpPr/>
          <p:nvPr/>
        </p:nvSpPr>
        <p:spPr>
          <a:xfrm>
            <a:off x="1626076" y="1478280"/>
            <a:ext cx="3138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坦率的，坦诚的，直言不讳的</a:t>
            </a:r>
            <a:endParaRPr lang="en-US" altLang="zh-CN" dirty="0"/>
          </a:p>
        </p:txBody>
      </p:sp>
      <p:sp>
        <p:nvSpPr>
          <p:cNvPr id="4" name="QB_5_AN.20_1#2d4272ad0.blank?pid=15aab4886&amp;color=0,55,96&amp;vpa=12&amp;vtp=1&amp;bbb=1"/>
          <p:cNvSpPr/>
          <p:nvPr/>
        </p:nvSpPr>
        <p:spPr>
          <a:xfrm>
            <a:off x="5182076" y="14655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frankly</a:t>
            </a:r>
            <a:endParaRPr lang="en-US" altLang="zh-CN" dirty="0"/>
          </a:p>
        </p:txBody>
      </p:sp>
      <p:sp>
        <p:nvSpPr>
          <p:cNvPr id="5" name="QB_5_AN.21_1#2d4272ad0.blank?pid=15aab4886&amp;color=0,55,96&amp;vpa=13&amp;vtp=1&amp;bbb=1"/>
          <p:cNvSpPr/>
          <p:nvPr/>
        </p:nvSpPr>
        <p:spPr>
          <a:xfrm>
            <a:off x="521176" y="1863725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frankly</a:t>
            </a:r>
            <a:endParaRPr lang="en-US" altLang="zh-CN" dirty="0"/>
          </a:p>
        </p:txBody>
      </p:sp>
      <p:sp>
        <p:nvSpPr>
          <p:cNvPr id="6" name="QB_5_AN.22_1#2d4272ad0.blank?pid=15aab4886&amp;color=0,55,96&amp;vpa=14&amp;vtp=1&amp;bbb=1"/>
          <p:cNvSpPr/>
          <p:nvPr/>
        </p:nvSpPr>
        <p:spPr>
          <a:xfrm>
            <a:off x="1537176" y="186372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speaking</a:t>
            </a:r>
            <a:endParaRPr lang="en-US" altLang="zh-CN" dirty="0"/>
          </a:p>
        </p:txBody>
      </p:sp>
      <p:sp>
        <p:nvSpPr>
          <p:cNvPr id="7" name="QB_5_AN.23_1#2d4272ad0.blank?pid=15aab4886&amp;color=0,55,96&amp;vpa=15&amp;vtp=1&amp;bbb=1"/>
          <p:cNvSpPr/>
          <p:nvPr/>
        </p:nvSpPr>
        <p:spPr>
          <a:xfrm>
            <a:off x="3050064" y="1863725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honestly</a:t>
            </a:r>
            <a:endParaRPr lang="en-US" altLang="zh-CN" dirty="0"/>
          </a:p>
        </p:txBody>
      </p:sp>
      <p:sp>
        <p:nvSpPr>
          <p:cNvPr id="8" name="QB_5_AN.24_1#2d4272ad0.blank?pid=15aab4886&amp;color=0,55,96&amp;vpa=16&amp;vtp=1&amp;bbb=1"/>
          <p:cNvSpPr/>
          <p:nvPr/>
        </p:nvSpPr>
        <p:spPr>
          <a:xfrm>
            <a:off x="4180364" y="186372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speaking</a:t>
            </a:r>
            <a:endParaRPr lang="en-US" altLang="zh-CN" dirty="0"/>
          </a:p>
        </p:txBody>
      </p:sp>
      <p:sp>
        <p:nvSpPr>
          <p:cNvPr id="9" name="QB_5_BD.25_1#21e5861af?pid=15aab4886&amp;color=0,55,96&amp;vtp=1&amp;bbb=1&amp;hb=1"/>
          <p:cNvSpPr/>
          <p:nvPr/>
        </p:nvSpPr>
        <p:spPr>
          <a:xfrm>
            <a:off x="502920" y="232727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.眼泪，泪水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搭配①be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突然大哭起来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10.moreover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同义①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.独立的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.独立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.独立地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.依靠的；依赖的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依靠；指望；取决于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12.apart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把某物拆开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区分/辨别某人/某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</a:t>
            </a:r>
            <a:endParaRPr lang="en-US" altLang="zh-CN" dirty="0"/>
          </a:p>
        </p:txBody>
      </p:sp>
      <p:sp>
        <p:nvSpPr>
          <p:cNvPr id="10" name="QB_5_AN.26_1#21e5861af.blank?pid=15aab4886&amp;color=0,55,96&amp;vpa=17&amp;vtp=1&amp;bbb=1"/>
          <p:cNvSpPr/>
          <p:nvPr/>
        </p:nvSpPr>
        <p:spPr>
          <a:xfrm>
            <a:off x="679926" y="229679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</a:t>
            </a:r>
            <a:endParaRPr lang="en-US" altLang="zh-CN" dirty="0"/>
          </a:p>
        </p:txBody>
      </p:sp>
      <p:sp>
        <p:nvSpPr>
          <p:cNvPr id="11" name="QB_5_AN.27_1#21e5861af.blank?pid=15aab4886&amp;color=0,55,96&amp;vpa=18&amp;vtp=1&amp;bbb=1"/>
          <p:cNvSpPr/>
          <p:nvPr/>
        </p:nvSpPr>
        <p:spPr>
          <a:xfrm>
            <a:off x="3867626" y="229679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tore</a:t>
            </a:r>
            <a:endParaRPr lang="en-US" altLang="zh-CN" dirty="0"/>
          </a:p>
        </p:txBody>
      </p:sp>
      <p:sp>
        <p:nvSpPr>
          <p:cNvPr id="12" name="QB_5_AN.28_1#21e5861af.blank?pid=15aab4886&amp;color=0,55,96&amp;vpa=19&amp;vtp=1&amp;bbb=1"/>
          <p:cNvSpPr/>
          <p:nvPr/>
        </p:nvSpPr>
        <p:spPr>
          <a:xfrm>
            <a:off x="5512276" y="2296795"/>
            <a:ext cx="534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torn</a:t>
            </a:r>
            <a:endParaRPr lang="en-US" altLang="zh-CN" dirty="0"/>
          </a:p>
        </p:txBody>
      </p:sp>
      <p:sp>
        <p:nvSpPr>
          <p:cNvPr id="13" name="QB_5_AN.29_1#21e5861af.blank?pid=15aab4886&amp;color=0,55,96&amp;vpa=20&amp;vtp=1&amp;bbb=1"/>
          <p:cNvSpPr/>
          <p:nvPr/>
        </p:nvSpPr>
        <p:spPr>
          <a:xfrm>
            <a:off x="6439375" y="22967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撕开；扯破</a:t>
            </a:r>
            <a:endParaRPr lang="en-US" altLang="zh-CN" dirty="0"/>
          </a:p>
        </p:txBody>
      </p:sp>
      <p:sp>
        <p:nvSpPr>
          <p:cNvPr id="14" name="QB_5_AN.30_1#21e5861af.blank?pid=15aab4886&amp;color=0,55,96&amp;vpa=21&amp;vtp=1&amp;bbb=1"/>
          <p:cNvSpPr/>
          <p:nvPr/>
        </p:nvSpPr>
        <p:spPr>
          <a:xfrm>
            <a:off x="508476" y="27158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流泪；哭泣</a:t>
            </a:r>
            <a:endParaRPr lang="en-US" altLang="zh-CN" dirty="0"/>
          </a:p>
        </p:txBody>
      </p:sp>
      <p:sp>
        <p:nvSpPr>
          <p:cNvPr id="15" name="QB_5_AN.31_1#21e5861af.blank?pid=15aab4886&amp;color=0,55,96&amp;vpa=22&amp;vtp=1&amp;bbb=1"/>
          <p:cNvSpPr/>
          <p:nvPr/>
        </p:nvSpPr>
        <p:spPr>
          <a:xfrm>
            <a:off x="2222976" y="271589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burst</a:t>
            </a:r>
            <a:endParaRPr lang="en-US" altLang="zh-CN" dirty="0"/>
          </a:p>
        </p:txBody>
      </p:sp>
      <p:sp>
        <p:nvSpPr>
          <p:cNvPr id="16" name="QB_5_AN.32_1#21e5861af.blank?pid=15aab4886&amp;color=0,55,96&amp;vpa=23&amp;vtp=1&amp;bbb=1"/>
          <p:cNvSpPr/>
          <p:nvPr/>
        </p:nvSpPr>
        <p:spPr>
          <a:xfrm>
            <a:off x="3023076" y="271589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endParaRPr lang="en-US" altLang="zh-CN" dirty="0"/>
          </a:p>
        </p:txBody>
      </p:sp>
      <p:sp>
        <p:nvSpPr>
          <p:cNvPr id="17" name="QB_5_AN.33_1#21e5861af.blank?pid=15aab4886&amp;color=0,55,96&amp;vpa=24&amp;vtp=1&amp;bbb=1"/>
          <p:cNvSpPr/>
          <p:nvPr/>
        </p:nvSpPr>
        <p:spPr>
          <a:xfrm>
            <a:off x="3721576" y="271589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</a:t>
            </a:r>
            <a:endParaRPr lang="en-US" altLang="zh-CN" dirty="0"/>
          </a:p>
        </p:txBody>
      </p:sp>
      <p:sp>
        <p:nvSpPr>
          <p:cNvPr id="19" name="QB_5_AN.35_1#21e5861af.blank?pid=15aab4886&amp;color=0,55,96&amp;vpa=25&amp;vtp=1&amp;bbb=1"/>
          <p:cNvSpPr/>
          <p:nvPr/>
        </p:nvSpPr>
        <p:spPr>
          <a:xfrm>
            <a:off x="2172176" y="31349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此外，而且</a:t>
            </a:r>
            <a:endParaRPr lang="en-US" altLang="zh-CN" dirty="0"/>
          </a:p>
        </p:txBody>
      </p:sp>
      <p:sp>
        <p:nvSpPr>
          <p:cNvPr id="20" name="QB_5_AN.36_1#21e5861af.blank?pid=15aab4886&amp;color=0,55,96&amp;vpa=26&amp;vtp=1&amp;bbb=1"/>
          <p:cNvSpPr/>
          <p:nvPr/>
        </p:nvSpPr>
        <p:spPr>
          <a:xfrm>
            <a:off x="4318476" y="3134995"/>
            <a:ext cx="1258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furthermore</a:t>
            </a:r>
            <a:endParaRPr lang="en-US" altLang="zh-CN" dirty="0"/>
          </a:p>
        </p:txBody>
      </p:sp>
      <p:sp>
        <p:nvSpPr>
          <p:cNvPr id="21" name="QB_5_AN.37_1#21e5861af.blank?pid=15aab4886&amp;color=0,55,96&amp;vpa=27&amp;vtp=1&amp;bbb=1"/>
          <p:cNvSpPr/>
          <p:nvPr/>
        </p:nvSpPr>
        <p:spPr>
          <a:xfrm>
            <a:off x="6306026" y="313499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22" name="QB_5_AN.38_1#21e5861af.blank?pid=15aab4886&amp;color=0,55,96&amp;vpa=28&amp;vtp=1&amp;bbb=1"/>
          <p:cNvSpPr/>
          <p:nvPr/>
        </p:nvSpPr>
        <p:spPr>
          <a:xfrm>
            <a:off x="6775925" y="3134995"/>
            <a:ext cx="2138363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addition/what's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endParaRPr lang="en-US" altLang="zh-CN" dirty="0"/>
          </a:p>
        </p:txBody>
      </p:sp>
      <p:sp>
        <p:nvSpPr>
          <p:cNvPr id="24" name="QB_5_AN.40_1#21e5861af.blank?pid=15aab4886&amp;color=0,55,96&amp;vpa=29&amp;vtp=1&amp;bbb=1"/>
          <p:cNvSpPr/>
          <p:nvPr/>
        </p:nvSpPr>
        <p:spPr>
          <a:xfrm>
            <a:off x="798417" y="3541395"/>
            <a:ext cx="1284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</a:t>
            </a:r>
            <a:endParaRPr lang="en-US" altLang="zh-CN" dirty="0"/>
          </a:p>
        </p:txBody>
      </p:sp>
      <p:sp>
        <p:nvSpPr>
          <p:cNvPr id="25" name="QB_5_AN.41_1#21e5861af.blank?pid=15aab4886&amp;color=0,55,96&amp;vpa=30&amp;vtp=1&amp;bbb=1"/>
          <p:cNvSpPr/>
          <p:nvPr/>
        </p:nvSpPr>
        <p:spPr>
          <a:xfrm>
            <a:off x="3878167" y="3541395"/>
            <a:ext cx="1423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independence</a:t>
            </a:r>
            <a:endParaRPr lang="en-US" altLang="zh-CN" dirty="0"/>
          </a:p>
        </p:txBody>
      </p:sp>
      <p:sp>
        <p:nvSpPr>
          <p:cNvPr id="26" name="QB_5_AN.42_1#21e5861af.blank?pid=15aab4886&amp;color=0,55,96&amp;vpa=31&amp;vtp=1&amp;bbb=1"/>
          <p:cNvSpPr/>
          <p:nvPr/>
        </p:nvSpPr>
        <p:spPr>
          <a:xfrm>
            <a:off x="6437217" y="3541395"/>
            <a:ext cx="1462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</a:t>
            </a:r>
            <a:endParaRPr lang="en-US" altLang="zh-CN" dirty="0"/>
          </a:p>
        </p:txBody>
      </p:sp>
      <p:sp>
        <p:nvSpPr>
          <p:cNvPr id="27" name="QB_5_AN.43_1#21e5861af.blank?pid=15aab4886&amp;color=0,55,96&amp;vpa=32&amp;vtp=1&amp;bbb=1"/>
          <p:cNvSpPr/>
          <p:nvPr/>
        </p:nvSpPr>
        <p:spPr>
          <a:xfrm>
            <a:off x="9910667" y="3541395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dependent</a:t>
            </a:r>
            <a:endParaRPr lang="en-US" altLang="zh-CN" dirty="0"/>
          </a:p>
        </p:txBody>
      </p:sp>
      <p:sp>
        <p:nvSpPr>
          <p:cNvPr id="28" name="QB_5_AN.44_1#21e5861af.blank?pid=15aab4886&amp;color=0,55,96&amp;vpa=33&amp;vtp=1&amp;bbb=1"/>
          <p:cNvSpPr/>
          <p:nvPr/>
        </p:nvSpPr>
        <p:spPr>
          <a:xfrm>
            <a:off x="2813526" y="3960495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endParaRPr lang="en-US" altLang="zh-CN" dirty="0"/>
          </a:p>
        </p:txBody>
      </p:sp>
      <p:sp>
        <p:nvSpPr>
          <p:cNvPr id="29" name="QB_5_AN.45_1#21e5861af.blank?pid=15aab4886&amp;color=0,55,96&amp;vpa=34&amp;vtp=1&amp;bbb=1"/>
          <p:cNvSpPr/>
          <p:nvPr/>
        </p:nvSpPr>
        <p:spPr>
          <a:xfrm>
            <a:off x="3804126" y="396049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endParaRPr lang="en-US" altLang="zh-CN" dirty="0"/>
          </a:p>
        </p:txBody>
      </p:sp>
      <p:sp>
        <p:nvSpPr>
          <p:cNvPr id="31" name="QB_5_AN.47_1#21e5861af.blank?pid=15aab4886&amp;color=0,55,96&amp;vpa=35&amp;vtp=1&amp;bbb=1"/>
          <p:cNvSpPr/>
          <p:nvPr/>
        </p:nvSpPr>
        <p:spPr>
          <a:xfrm>
            <a:off x="1753076" y="43922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分离，分开</a:t>
            </a:r>
            <a:endParaRPr lang="en-US" altLang="zh-CN" dirty="0"/>
          </a:p>
        </p:txBody>
      </p:sp>
      <p:sp>
        <p:nvSpPr>
          <p:cNvPr id="32" name="QB_5_AN.48_1#21e5861af.blank?pid=15aab4886&amp;color=0,55,96&amp;vpa=36&amp;vtp=1&amp;bbb=1"/>
          <p:cNvSpPr/>
          <p:nvPr/>
        </p:nvSpPr>
        <p:spPr>
          <a:xfrm>
            <a:off x="3912076" y="4392295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endParaRPr lang="en-US" altLang="zh-CN" dirty="0"/>
          </a:p>
        </p:txBody>
      </p:sp>
      <p:sp>
        <p:nvSpPr>
          <p:cNvPr id="33" name="QB_5_AN.49_1#21e5861af.blank?pid=15aab4886&amp;color=0,55,96&amp;vpa=37&amp;vtp=1&amp;bbb=1"/>
          <p:cNvSpPr/>
          <p:nvPr/>
        </p:nvSpPr>
        <p:spPr>
          <a:xfrm>
            <a:off x="4991576" y="437959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endParaRPr lang="en-US" altLang="zh-CN" dirty="0"/>
          </a:p>
        </p:txBody>
      </p:sp>
      <p:sp>
        <p:nvSpPr>
          <p:cNvPr id="34" name="QB_5_AN.50_1#21e5861af.blank?pid=15aab4886&amp;color=0,55,96&amp;vpa=38&amp;vtp=1&amp;bbb=1"/>
          <p:cNvSpPr/>
          <p:nvPr/>
        </p:nvSpPr>
        <p:spPr>
          <a:xfrm>
            <a:off x="7252175" y="4392295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endParaRPr lang="en-US" altLang="zh-CN" dirty="0"/>
          </a:p>
        </p:txBody>
      </p:sp>
      <p:sp>
        <p:nvSpPr>
          <p:cNvPr id="35" name="QB_5_AN.51_1#21e5861af.blank?pid=15aab4886&amp;color=0,55,96&amp;vpa=39&amp;vtp=1&amp;bbb=1"/>
          <p:cNvSpPr/>
          <p:nvPr/>
        </p:nvSpPr>
        <p:spPr>
          <a:xfrm>
            <a:off x="8496775" y="437959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endParaRPr lang="en-US" altLang="zh-CN" dirty="0"/>
          </a:p>
        </p:txBody>
      </p:sp>
      <p:sp>
        <p:nvSpPr>
          <p:cNvPr id="36" name="QB_5_AN.52_1#21e5861af.blank?pid=15aab4886&amp;color=0,55,96&amp;vpa=40&amp;vtp=1&amp;bbb=1"/>
          <p:cNvSpPr/>
          <p:nvPr/>
        </p:nvSpPr>
        <p:spPr>
          <a:xfrm>
            <a:off x="1079976" y="4777740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endParaRPr lang="en-US" altLang="zh-CN" dirty="0"/>
          </a:p>
        </p:txBody>
      </p:sp>
      <p:sp>
        <p:nvSpPr>
          <p:cNvPr id="37" name="QB_5_AN.53_1#21e5861af.blank?pid=15aab4886&amp;color=0,55,96&amp;vpa=41&amp;vtp=1&amp;bbb=1"/>
          <p:cNvSpPr/>
          <p:nvPr/>
        </p:nvSpPr>
        <p:spPr>
          <a:xfrm>
            <a:off x="1892776" y="479044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8" grpId="0" build="p" animBg="1"/>
      <p:bldP spid="29" grpId="0" build="p" animBg="1"/>
      <p:bldP spid="31" grpId="0" build="p" animBg="1"/>
      <p:bldP spid="32" grpId="0" build="p" animBg="1"/>
      <p:bldP spid="33" grpId="0" build="p" animBg="1"/>
      <p:bldP spid="34" grpId="0" build="p" animBg="1"/>
      <p:bldP spid="35" grpId="0" build="p" animBg="1"/>
      <p:bldP spid="36" grpId="0" build="p" animBg="1"/>
      <p:bldP spid="3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1#ec11b97e6?pid=15aab4886&amp;color=0,55,96&amp;vtp=1&amp;bt=1&amp;bb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14.protect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15.tell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18.consist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19.hide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________________</a:t>
            </a:r>
            <a:endParaRPr lang="en-US" altLang="zh-CN" sz="1800" dirty="0"/>
          </a:p>
        </p:txBody>
      </p:sp>
      <p:sp>
        <p:nvSpPr>
          <p:cNvPr id="3" name="QB_5_AN.55_1#ec11b97e6.blank?pid=15aab4886&amp;color=0,55,96&amp;vpa=42&amp;vtp=1&amp;bbb=1"/>
          <p:cNvSpPr/>
          <p:nvPr/>
        </p:nvSpPr>
        <p:spPr>
          <a:xfrm>
            <a:off x="1759426" y="14782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说谎</a:t>
            </a:r>
            <a:endParaRPr lang="en-US" altLang="zh-CN" dirty="0"/>
          </a:p>
        </p:txBody>
      </p:sp>
      <p:sp>
        <p:nvSpPr>
          <p:cNvPr id="5" name="QB_5_AN.57_1#ec11b97e6.blank?pid=15aab4886&amp;color=0,55,96&amp;vpa=43&amp;vtp=1&amp;bbb=1"/>
          <p:cNvSpPr/>
          <p:nvPr/>
        </p:nvSpPr>
        <p:spPr>
          <a:xfrm>
            <a:off x="2330926" y="1897380"/>
            <a:ext cx="1538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保护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免受</a:t>
            </a:r>
            <a:endParaRPr lang="en-US" altLang="zh-CN" dirty="0"/>
          </a:p>
        </p:txBody>
      </p:sp>
      <p:sp>
        <p:nvSpPr>
          <p:cNvPr id="7" name="QB_5_AN.59_1#ec11b97e6.blank?pid=15aab4886&amp;color=0,55,96&amp;vpa=44&amp;vtp=1&amp;bbb=1"/>
          <p:cNvSpPr/>
          <p:nvPr/>
        </p:nvSpPr>
        <p:spPr>
          <a:xfrm>
            <a:off x="2140426" y="2316480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说实话</a:t>
            </a:r>
            <a:endParaRPr lang="en-US" altLang="zh-CN" dirty="0"/>
          </a:p>
        </p:txBody>
      </p:sp>
      <p:sp>
        <p:nvSpPr>
          <p:cNvPr id="9" name="QB_5_AN.61_1#ec11b97e6.blank?pid=15aab4886&amp;color=0,55,96&amp;vpa=45&amp;vtp=1&amp;bbb=1"/>
          <p:cNvSpPr/>
          <p:nvPr/>
        </p:nvSpPr>
        <p:spPr>
          <a:xfrm>
            <a:off x="2318226" y="2735580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在多大程度上</a:t>
            </a:r>
            <a:endParaRPr lang="en-US" altLang="zh-CN" dirty="0"/>
          </a:p>
        </p:txBody>
      </p:sp>
      <p:sp>
        <p:nvSpPr>
          <p:cNvPr id="11" name="QB_5_AN.63_1#ec11b97e6.blank?pid=15aab4886&amp;color=0,55,96&amp;vpa=46&amp;vtp=1&amp;bbb=1"/>
          <p:cNvSpPr/>
          <p:nvPr/>
        </p:nvSpPr>
        <p:spPr>
          <a:xfrm>
            <a:off x="1949926" y="31546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提前</a:t>
            </a:r>
            <a:endParaRPr lang="en-US" altLang="zh-CN" dirty="0"/>
          </a:p>
        </p:txBody>
      </p:sp>
      <p:sp>
        <p:nvSpPr>
          <p:cNvPr id="13" name="QB_5_AN.65_1#ec11b97e6.blank?pid=15aab4886&amp;color=0,55,96&amp;vpa=47&amp;vtp=1&amp;bbb=1"/>
          <p:cNvSpPr/>
          <p:nvPr/>
        </p:nvSpPr>
        <p:spPr>
          <a:xfrm>
            <a:off x="1848326" y="3573780"/>
            <a:ext cx="1309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组成</a:t>
            </a:r>
            <a:endParaRPr lang="en-US" altLang="zh-CN" dirty="0"/>
          </a:p>
        </p:txBody>
      </p:sp>
      <p:sp>
        <p:nvSpPr>
          <p:cNvPr id="15" name="QB_5_AN.67_1#ec11b97e6.blank?pid=15aab4886&amp;color=0,55,96&amp;vpa=48&amp;vtp=1&amp;bbb=1"/>
          <p:cNvSpPr/>
          <p:nvPr/>
        </p:nvSpPr>
        <p:spPr>
          <a:xfrm>
            <a:off x="2350770" y="3971925"/>
            <a:ext cx="1828800" cy="3467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向某人隐瞒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d418f9d1?pid=cc6695f0c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81dc68a95?pid=1d418f9d1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justify</a:t>
            </a:r>
            <a:r>
              <a:rPr lang="en-US" altLang="zh-CN" sz="100" b="1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1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these?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但是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，我们能够在多大程度上证明说这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样的善意的谎言是正当的呢？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教材P11</a:t>
            </a:r>
            <a:endParaRPr lang="en-US" altLang="zh-CN" dirty="0"/>
          </a:p>
        </p:txBody>
      </p:sp>
      <p:pic>
        <p:nvPicPr>
          <p:cNvPr id="4" name="P_5_BD#81dc68a95?pid=1d418f9d1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4165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c86395a85?pid=1d418f9d1&amp;color=0,55,96&amp;vtp=1&amp;bbb=1&amp;hb=1"/>
          <p:cNvSpPr/>
          <p:nvPr/>
        </p:nvSpPr>
        <p:spPr>
          <a:xfrm>
            <a:off x="502920" y="3373882"/>
            <a:ext cx="10570464" cy="11602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justify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.证明（别人认为不合理的事）有道理；证明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正确；为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辩护；</a:t>
            </a:r>
          </a:p>
          <a:p>
            <a:pPr>
              <a:lnSpc>
                <a:spcPts val="3900"/>
              </a:lnSpc>
            </a:pP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的正当理由</a:t>
            </a:r>
            <a:endParaRPr lang="en-US" altLang="zh-CN" sz="2200" dirty="0"/>
          </a:p>
        </p:txBody>
      </p:sp>
      <p:sp>
        <p:nvSpPr>
          <p:cNvPr id="7" name="P_6_BD#2d92f12dc?pid=c86395a85&amp;color=0,55,96&amp;vtp=1&amp;bbb=1&amp;hb=1"/>
          <p:cNvSpPr/>
          <p:nvPr/>
        </p:nvSpPr>
        <p:spPr>
          <a:xfrm>
            <a:off x="502920" y="4376786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justified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她的成功证明了老师对她的信任是正确的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justify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unhealthy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为什么我们要为这种不健康的发展模式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辩护呢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3049</Words>
  <Application>Microsoft Office PowerPoint</Application>
  <PresentationFormat>宽屏</PresentationFormat>
  <Paragraphs>386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0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2024-10-09T08:28:07Z</dcterms:created>
  <dcterms:modified xsi:type="dcterms:W3CDTF">2024-10-09T08:31:39Z</dcterms:modified>
  <cp:category/>
  <cp:contentStatus/>
</cp:coreProperties>
</file>